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11"/>
  </p:handout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3729" autoAdjust="0"/>
  </p:normalViewPr>
  <p:slideViewPr>
    <p:cSldViewPr>
      <p:cViewPr>
        <p:scale>
          <a:sx n="80" d="100"/>
          <a:sy n="80" d="100"/>
        </p:scale>
        <p:origin x="-864" y="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daphnesnook\Desktop\MWSD%20Historical_NEW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aphnesnook\Desktop\MWSD%20Historical_NEW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aphnesnook\Desktop\MWSD%20Historical_NEW1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aphnesnook\Desktop\MWSD%20Historical_NEW1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aphnesnook\Desktop\MWSD%20Historical_NEW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PA</a:t>
            </a:r>
            <a:r>
              <a:rPr lang="en-US" baseline="0"/>
              <a:t> BENCHMARKS FOR AYP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'4YrSumCharts'!$Y$6</c:f>
              <c:strCache>
                <c:ptCount val="1"/>
                <c:pt idx="0">
                  <c:v>Math</c:v>
                </c:pt>
              </c:strCache>
            </c:strRef>
          </c:tx>
          <c:marker>
            <c:symbol val="none"/>
          </c:marker>
          <c:dLbls>
            <c:showVal val="1"/>
          </c:dLbls>
          <c:cat>
            <c:numRef>
              <c:f>'4YrSumCharts'!$X$7:$X$19</c:f>
              <c:numCache>
                <c:formatCode>General</c:formatCode>
                <c:ptCount val="13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</c:numCache>
            </c:numRef>
          </c:cat>
          <c:val>
            <c:numRef>
              <c:f>'4YrSumCharts'!$Y$7:$Y$19</c:f>
              <c:numCache>
                <c:formatCode>General</c:formatCode>
                <c:ptCount val="13"/>
                <c:pt idx="0">
                  <c:v>35</c:v>
                </c:pt>
                <c:pt idx="1">
                  <c:v>35</c:v>
                </c:pt>
                <c:pt idx="2">
                  <c:v>35</c:v>
                </c:pt>
                <c:pt idx="3">
                  <c:v>45</c:v>
                </c:pt>
                <c:pt idx="4">
                  <c:v>45</c:v>
                </c:pt>
                <c:pt idx="5">
                  <c:v>45</c:v>
                </c:pt>
                <c:pt idx="6">
                  <c:v>56</c:v>
                </c:pt>
                <c:pt idx="7">
                  <c:v>56</c:v>
                </c:pt>
                <c:pt idx="8">
                  <c:v>56</c:v>
                </c:pt>
                <c:pt idx="9">
                  <c:v>67</c:v>
                </c:pt>
                <c:pt idx="10">
                  <c:v>78</c:v>
                </c:pt>
                <c:pt idx="11">
                  <c:v>89</c:v>
                </c:pt>
                <c:pt idx="12">
                  <c:v>100</c:v>
                </c:pt>
              </c:numCache>
            </c:numRef>
          </c:val>
        </c:ser>
        <c:ser>
          <c:idx val="1"/>
          <c:order val="1"/>
          <c:tx>
            <c:strRef>
              <c:f>'4YrSumCharts'!$Z$6</c:f>
              <c:strCache>
                <c:ptCount val="1"/>
                <c:pt idx="0">
                  <c:v>Reading</c:v>
                </c:pt>
              </c:strCache>
            </c:strRef>
          </c:tx>
          <c:marker>
            <c:symbol val="none"/>
          </c:marker>
          <c:dLbls>
            <c:showVal val="1"/>
          </c:dLbls>
          <c:cat>
            <c:numRef>
              <c:f>'4YrSumCharts'!$X$7:$X$19</c:f>
              <c:numCache>
                <c:formatCode>General</c:formatCode>
                <c:ptCount val="13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</c:numCache>
            </c:numRef>
          </c:cat>
          <c:val>
            <c:numRef>
              <c:f>'4YrSumCharts'!$Z$7:$Z$19</c:f>
              <c:numCache>
                <c:formatCode>General</c:formatCode>
                <c:ptCount val="13"/>
                <c:pt idx="0">
                  <c:v>45</c:v>
                </c:pt>
                <c:pt idx="1">
                  <c:v>45</c:v>
                </c:pt>
                <c:pt idx="2">
                  <c:v>45</c:v>
                </c:pt>
                <c:pt idx="3">
                  <c:v>54</c:v>
                </c:pt>
                <c:pt idx="4">
                  <c:v>54</c:v>
                </c:pt>
                <c:pt idx="5">
                  <c:v>54</c:v>
                </c:pt>
                <c:pt idx="6">
                  <c:v>63</c:v>
                </c:pt>
                <c:pt idx="7">
                  <c:v>63</c:v>
                </c:pt>
                <c:pt idx="8">
                  <c:v>63</c:v>
                </c:pt>
                <c:pt idx="9">
                  <c:v>72</c:v>
                </c:pt>
                <c:pt idx="10">
                  <c:v>81</c:v>
                </c:pt>
                <c:pt idx="11">
                  <c:v>91</c:v>
                </c:pt>
                <c:pt idx="12">
                  <c:v>100</c:v>
                </c:pt>
              </c:numCache>
            </c:numRef>
          </c:val>
        </c:ser>
        <c:marker val="1"/>
        <c:axId val="68889984"/>
        <c:axId val="68580480"/>
      </c:lineChart>
      <c:catAx>
        <c:axId val="68889984"/>
        <c:scaling>
          <c:orientation val="minMax"/>
        </c:scaling>
        <c:axPos val="b"/>
        <c:numFmt formatCode="General" sourceLinked="1"/>
        <c:majorTickMark val="none"/>
        <c:tickLblPos val="nextTo"/>
        <c:crossAx val="68580480"/>
        <c:crosses val="autoZero"/>
        <c:auto val="1"/>
        <c:lblAlgn val="ctr"/>
        <c:lblOffset val="100"/>
      </c:catAx>
      <c:valAx>
        <c:axId val="68580480"/>
        <c:scaling>
          <c:orientation val="minMax"/>
          <c:max val="100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AYP </a:t>
                </a:r>
                <a:r>
                  <a:rPr lang="en-US" dirty="0" smtClean="0"/>
                  <a:t>Benchmark Percentage</a:t>
                </a:r>
              </a:p>
              <a:p>
                <a:pPr>
                  <a:defRPr/>
                </a:pPr>
                <a:endParaRPr lang="en-US" dirty="0"/>
              </a:p>
              <a:p>
                <a:pPr>
                  <a:defRPr/>
                </a:pPr>
                <a:endParaRPr lang="en-US" dirty="0"/>
              </a:p>
            </c:rich>
          </c:tx>
          <c:layout/>
        </c:title>
        <c:numFmt formatCode="General" sourceLinked="1"/>
        <c:majorTickMark val="none"/>
        <c:tickLblPos val="nextTo"/>
        <c:crossAx val="68889984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</c:chart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4-Year</a:t>
            </a:r>
            <a:r>
              <a:rPr lang="en-US" baseline="0"/>
              <a:t> Mathematics Summary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'4YrSummary'!$AB$12</c:f>
              <c:strCache>
                <c:ptCount val="1"/>
                <c:pt idx="0">
                  <c:v>2009</c:v>
                </c:pt>
              </c:strCache>
            </c:strRef>
          </c:tx>
          <c:cat>
            <c:numRef>
              <c:f>'4YrSummary'!$AA$13:$AA$19</c:f>
              <c:numCache>
                <c:formatCode>General</c:formatCode>
                <c:ptCount val="7"/>
                <c:pt idx="0">
                  <c:v>3</c:v>
                </c:pt>
                <c:pt idx="1">
                  <c:v>4</c:v>
                </c:pt>
                <c:pt idx="2">
                  <c:v>5</c:v>
                </c:pt>
                <c:pt idx="3">
                  <c:v>6</c:v>
                </c:pt>
                <c:pt idx="4">
                  <c:v>7</c:v>
                </c:pt>
                <c:pt idx="5">
                  <c:v>8</c:v>
                </c:pt>
                <c:pt idx="6">
                  <c:v>11</c:v>
                </c:pt>
              </c:numCache>
            </c:numRef>
          </c:cat>
          <c:val>
            <c:numRef>
              <c:f>'4YrSummary'!$AB$13:$AB$19</c:f>
              <c:numCache>
                <c:formatCode>General</c:formatCode>
                <c:ptCount val="7"/>
                <c:pt idx="0">
                  <c:v>82.3</c:v>
                </c:pt>
                <c:pt idx="1">
                  <c:v>89.9</c:v>
                </c:pt>
                <c:pt idx="2">
                  <c:v>72.3</c:v>
                </c:pt>
                <c:pt idx="3">
                  <c:v>85.3</c:v>
                </c:pt>
                <c:pt idx="4">
                  <c:v>75.099999999999994</c:v>
                </c:pt>
                <c:pt idx="5">
                  <c:v>76.5</c:v>
                </c:pt>
                <c:pt idx="6">
                  <c:v>48.1</c:v>
                </c:pt>
              </c:numCache>
            </c:numRef>
          </c:val>
        </c:ser>
        <c:ser>
          <c:idx val="1"/>
          <c:order val="1"/>
          <c:tx>
            <c:strRef>
              <c:f>'4YrSummary'!$AC$12</c:f>
              <c:strCache>
                <c:ptCount val="1"/>
                <c:pt idx="0">
                  <c:v>2010</c:v>
                </c:pt>
              </c:strCache>
            </c:strRef>
          </c:tx>
          <c:cat>
            <c:numRef>
              <c:f>'4YrSummary'!$AA$13:$AA$19</c:f>
              <c:numCache>
                <c:formatCode>General</c:formatCode>
                <c:ptCount val="7"/>
                <c:pt idx="0">
                  <c:v>3</c:v>
                </c:pt>
                <c:pt idx="1">
                  <c:v>4</c:v>
                </c:pt>
                <c:pt idx="2">
                  <c:v>5</c:v>
                </c:pt>
                <c:pt idx="3">
                  <c:v>6</c:v>
                </c:pt>
                <c:pt idx="4">
                  <c:v>7</c:v>
                </c:pt>
                <c:pt idx="5">
                  <c:v>8</c:v>
                </c:pt>
                <c:pt idx="6">
                  <c:v>11</c:v>
                </c:pt>
              </c:numCache>
            </c:numRef>
          </c:cat>
          <c:val>
            <c:numRef>
              <c:f>'4YrSummary'!$AC$13:$AC$19</c:f>
              <c:numCache>
                <c:formatCode>General</c:formatCode>
                <c:ptCount val="7"/>
                <c:pt idx="0">
                  <c:v>85.7</c:v>
                </c:pt>
                <c:pt idx="1">
                  <c:v>86.7</c:v>
                </c:pt>
                <c:pt idx="2">
                  <c:v>83.2</c:v>
                </c:pt>
                <c:pt idx="3" formatCode="0.0">
                  <c:v>88</c:v>
                </c:pt>
                <c:pt idx="4">
                  <c:v>85.5</c:v>
                </c:pt>
                <c:pt idx="5">
                  <c:v>73.400000000000006</c:v>
                </c:pt>
                <c:pt idx="6">
                  <c:v>52.9</c:v>
                </c:pt>
              </c:numCache>
            </c:numRef>
          </c:val>
        </c:ser>
        <c:ser>
          <c:idx val="2"/>
          <c:order val="2"/>
          <c:tx>
            <c:strRef>
              <c:f>'4YrSummary'!$AD$12</c:f>
              <c:strCache>
                <c:ptCount val="1"/>
                <c:pt idx="0">
                  <c:v>2011</c:v>
                </c:pt>
              </c:strCache>
            </c:strRef>
          </c:tx>
          <c:cat>
            <c:numRef>
              <c:f>'4YrSummary'!$AA$13:$AA$19</c:f>
              <c:numCache>
                <c:formatCode>General</c:formatCode>
                <c:ptCount val="7"/>
                <c:pt idx="0">
                  <c:v>3</c:v>
                </c:pt>
                <c:pt idx="1">
                  <c:v>4</c:v>
                </c:pt>
                <c:pt idx="2">
                  <c:v>5</c:v>
                </c:pt>
                <c:pt idx="3">
                  <c:v>6</c:v>
                </c:pt>
                <c:pt idx="4">
                  <c:v>7</c:v>
                </c:pt>
                <c:pt idx="5">
                  <c:v>8</c:v>
                </c:pt>
                <c:pt idx="6">
                  <c:v>11</c:v>
                </c:pt>
              </c:numCache>
            </c:numRef>
          </c:cat>
          <c:val>
            <c:numRef>
              <c:f>'4YrSummary'!$AD$13:$AD$19</c:f>
              <c:numCache>
                <c:formatCode>General</c:formatCode>
                <c:ptCount val="7"/>
                <c:pt idx="0">
                  <c:v>82.1</c:v>
                </c:pt>
                <c:pt idx="1">
                  <c:v>86</c:v>
                </c:pt>
                <c:pt idx="2">
                  <c:v>82.5</c:v>
                </c:pt>
                <c:pt idx="3">
                  <c:v>86.2</c:v>
                </c:pt>
                <c:pt idx="4">
                  <c:v>85.8</c:v>
                </c:pt>
                <c:pt idx="5">
                  <c:v>84.4</c:v>
                </c:pt>
                <c:pt idx="6">
                  <c:v>47.3</c:v>
                </c:pt>
              </c:numCache>
            </c:numRef>
          </c:val>
        </c:ser>
        <c:ser>
          <c:idx val="3"/>
          <c:order val="3"/>
          <c:tx>
            <c:strRef>
              <c:f>'4YrSummary'!$AE$12</c:f>
              <c:strCache>
                <c:ptCount val="1"/>
                <c:pt idx="0">
                  <c:v>2012</c:v>
                </c:pt>
              </c:strCache>
            </c:strRef>
          </c:tx>
          <c:cat>
            <c:numRef>
              <c:f>'4YrSummary'!$AA$13:$AA$19</c:f>
              <c:numCache>
                <c:formatCode>General</c:formatCode>
                <c:ptCount val="7"/>
                <c:pt idx="0">
                  <c:v>3</c:v>
                </c:pt>
                <c:pt idx="1">
                  <c:v>4</c:v>
                </c:pt>
                <c:pt idx="2">
                  <c:v>5</c:v>
                </c:pt>
                <c:pt idx="3">
                  <c:v>6</c:v>
                </c:pt>
                <c:pt idx="4">
                  <c:v>7</c:v>
                </c:pt>
                <c:pt idx="5">
                  <c:v>8</c:v>
                </c:pt>
                <c:pt idx="6">
                  <c:v>11</c:v>
                </c:pt>
              </c:numCache>
            </c:numRef>
          </c:cat>
          <c:val>
            <c:numRef>
              <c:f>'4YrSummary'!$AE$13:$AE$19</c:f>
              <c:numCache>
                <c:formatCode>0.0</c:formatCode>
                <c:ptCount val="7"/>
                <c:pt idx="0" formatCode="General">
                  <c:v>75.599999999999994</c:v>
                </c:pt>
                <c:pt idx="1">
                  <c:v>82</c:v>
                </c:pt>
                <c:pt idx="2" formatCode="General">
                  <c:v>75.5</c:v>
                </c:pt>
                <c:pt idx="3" formatCode="General">
                  <c:v>85.8</c:v>
                </c:pt>
                <c:pt idx="4">
                  <c:v>84.6</c:v>
                </c:pt>
                <c:pt idx="5" formatCode="General">
                  <c:v>85.4</c:v>
                </c:pt>
                <c:pt idx="6" formatCode="General">
                  <c:v>50.9</c:v>
                </c:pt>
              </c:numCache>
            </c:numRef>
          </c:val>
        </c:ser>
        <c:axId val="70768128"/>
        <c:axId val="70769664"/>
      </c:barChart>
      <c:catAx>
        <c:axId val="70768128"/>
        <c:scaling>
          <c:orientation val="minMax"/>
        </c:scaling>
        <c:axPos val="b"/>
        <c:numFmt formatCode="General" sourceLinked="1"/>
        <c:majorTickMark val="none"/>
        <c:tickLblPos val="nextTo"/>
        <c:crossAx val="70769664"/>
        <c:crosses val="autoZero"/>
        <c:auto val="1"/>
        <c:lblAlgn val="ctr"/>
        <c:lblOffset val="100"/>
      </c:catAx>
      <c:valAx>
        <c:axId val="7076966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% Students</a:t>
                </a:r>
                <a:r>
                  <a:rPr lang="en-US" baseline="0"/>
                  <a:t> Proficient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70768128"/>
        <c:crosses val="autoZero"/>
        <c:crossBetween val="between"/>
      </c:valAx>
      <c:dTable>
        <c:showHorzBorder val="1"/>
        <c:showVertBorder val="1"/>
        <c:showOutline val="1"/>
        <c:showKeys val="1"/>
      </c:dTable>
      <c:spPr>
        <a:noFill/>
        <a:ln w="25400">
          <a:noFill/>
        </a:ln>
      </c:spPr>
    </c:plotArea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4-Year Reading Summary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'4YrSummary'!$AB$23</c:f>
              <c:strCache>
                <c:ptCount val="1"/>
                <c:pt idx="0">
                  <c:v>2009</c:v>
                </c:pt>
              </c:strCache>
            </c:strRef>
          </c:tx>
          <c:cat>
            <c:numRef>
              <c:f>'4YrSummary'!$AA$24:$AA$30</c:f>
              <c:numCache>
                <c:formatCode>General</c:formatCode>
                <c:ptCount val="7"/>
                <c:pt idx="0">
                  <c:v>3</c:v>
                </c:pt>
                <c:pt idx="1">
                  <c:v>4</c:v>
                </c:pt>
                <c:pt idx="2">
                  <c:v>5</c:v>
                </c:pt>
                <c:pt idx="3">
                  <c:v>6</c:v>
                </c:pt>
                <c:pt idx="4">
                  <c:v>7</c:v>
                </c:pt>
                <c:pt idx="5">
                  <c:v>8</c:v>
                </c:pt>
                <c:pt idx="6">
                  <c:v>11</c:v>
                </c:pt>
              </c:numCache>
            </c:numRef>
          </c:cat>
          <c:val>
            <c:numRef>
              <c:f>'4YrSummary'!$AB$24:$AB$30</c:f>
              <c:numCache>
                <c:formatCode>#,##0.0</c:formatCode>
                <c:ptCount val="7"/>
                <c:pt idx="0">
                  <c:v>79.8</c:v>
                </c:pt>
                <c:pt idx="1">
                  <c:v>76.099999999999994</c:v>
                </c:pt>
                <c:pt idx="2">
                  <c:v>62.4</c:v>
                </c:pt>
                <c:pt idx="3">
                  <c:v>69.2</c:v>
                </c:pt>
                <c:pt idx="4">
                  <c:v>67.7</c:v>
                </c:pt>
                <c:pt idx="5">
                  <c:v>87.4</c:v>
                </c:pt>
                <c:pt idx="6">
                  <c:v>50</c:v>
                </c:pt>
              </c:numCache>
            </c:numRef>
          </c:val>
        </c:ser>
        <c:ser>
          <c:idx val="1"/>
          <c:order val="1"/>
          <c:tx>
            <c:strRef>
              <c:f>'4YrSummary'!$AC$23</c:f>
              <c:strCache>
                <c:ptCount val="1"/>
                <c:pt idx="0">
                  <c:v>2010</c:v>
                </c:pt>
              </c:strCache>
            </c:strRef>
          </c:tx>
          <c:cat>
            <c:numRef>
              <c:f>'4YrSummary'!$AA$24:$AA$30</c:f>
              <c:numCache>
                <c:formatCode>General</c:formatCode>
                <c:ptCount val="7"/>
                <c:pt idx="0">
                  <c:v>3</c:v>
                </c:pt>
                <c:pt idx="1">
                  <c:v>4</c:v>
                </c:pt>
                <c:pt idx="2">
                  <c:v>5</c:v>
                </c:pt>
                <c:pt idx="3">
                  <c:v>6</c:v>
                </c:pt>
                <c:pt idx="4">
                  <c:v>7</c:v>
                </c:pt>
                <c:pt idx="5">
                  <c:v>8</c:v>
                </c:pt>
                <c:pt idx="6">
                  <c:v>11</c:v>
                </c:pt>
              </c:numCache>
            </c:numRef>
          </c:cat>
          <c:val>
            <c:numRef>
              <c:f>'4YrSummary'!$AC$24:$AC$30</c:f>
              <c:numCache>
                <c:formatCode>General</c:formatCode>
                <c:ptCount val="7"/>
                <c:pt idx="0">
                  <c:v>80.900000000000006</c:v>
                </c:pt>
                <c:pt idx="1">
                  <c:v>74.099999999999994</c:v>
                </c:pt>
                <c:pt idx="2" formatCode="0.0">
                  <c:v>61</c:v>
                </c:pt>
                <c:pt idx="3">
                  <c:v>69.3</c:v>
                </c:pt>
                <c:pt idx="4">
                  <c:v>75.5</c:v>
                </c:pt>
                <c:pt idx="5">
                  <c:v>83.5</c:v>
                </c:pt>
                <c:pt idx="6">
                  <c:v>62.6</c:v>
                </c:pt>
              </c:numCache>
            </c:numRef>
          </c:val>
        </c:ser>
        <c:ser>
          <c:idx val="2"/>
          <c:order val="2"/>
          <c:tx>
            <c:strRef>
              <c:f>'4YrSummary'!$AD$23</c:f>
              <c:strCache>
                <c:ptCount val="1"/>
                <c:pt idx="0">
                  <c:v>2011</c:v>
                </c:pt>
              </c:strCache>
            </c:strRef>
          </c:tx>
          <c:cat>
            <c:numRef>
              <c:f>'4YrSummary'!$AA$24:$AA$30</c:f>
              <c:numCache>
                <c:formatCode>General</c:formatCode>
                <c:ptCount val="7"/>
                <c:pt idx="0">
                  <c:v>3</c:v>
                </c:pt>
                <c:pt idx="1">
                  <c:v>4</c:v>
                </c:pt>
                <c:pt idx="2">
                  <c:v>5</c:v>
                </c:pt>
                <c:pt idx="3">
                  <c:v>6</c:v>
                </c:pt>
                <c:pt idx="4">
                  <c:v>7</c:v>
                </c:pt>
                <c:pt idx="5">
                  <c:v>8</c:v>
                </c:pt>
                <c:pt idx="6">
                  <c:v>11</c:v>
                </c:pt>
              </c:numCache>
            </c:numRef>
          </c:cat>
          <c:val>
            <c:numRef>
              <c:f>'4YrSummary'!$AD$24:$AD$30</c:f>
              <c:numCache>
                <c:formatCode>General</c:formatCode>
                <c:ptCount val="7"/>
                <c:pt idx="0">
                  <c:v>76.7</c:v>
                </c:pt>
                <c:pt idx="1">
                  <c:v>70.2</c:v>
                </c:pt>
                <c:pt idx="2">
                  <c:v>72.400000000000006</c:v>
                </c:pt>
                <c:pt idx="3">
                  <c:v>77.099999999999994</c:v>
                </c:pt>
                <c:pt idx="4">
                  <c:v>75.5</c:v>
                </c:pt>
                <c:pt idx="5">
                  <c:v>89.8</c:v>
                </c:pt>
                <c:pt idx="6">
                  <c:v>62.6</c:v>
                </c:pt>
              </c:numCache>
            </c:numRef>
          </c:val>
        </c:ser>
        <c:ser>
          <c:idx val="3"/>
          <c:order val="3"/>
          <c:tx>
            <c:strRef>
              <c:f>'4YrSummary'!$AE$23</c:f>
              <c:strCache>
                <c:ptCount val="1"/>
                <c:pt idx="0">
                  <c:v>2012</c:v>
                </c:pt>
              </c:strCache>
            </c:strRef>
          </c:tx>
          <c:cat>
            <c:numRef>
              <c:f>'4YrSummary'!$AA$24:$AA$30</c:f>
              <c:numCache>
                <c:formatCode>General</c:formatCode>
                <c:ptCount val="7"/>
                <c:pt idx="0">
                  <c:v>3</c:v>
                </c:pt>
                <c:pt idx="1">
                  <c:v>4</c:v>
                </c:pt>
                <c:pt idx="2">
                  <c:v>5</c:v>
                </c:pt>
                <c:pt idx="3">
                  <c:v>6</c:v>
                </c:pt>
                <c:pt idx="4">
                  <c:v>7</c:v>
                </c:pt>
                <c:pt idx="5">
                  <c:v>8</c:v>
                </c:pt>
                <c:pt idx="6">
                  <c:v>11</c:v>
                </c:pt>
              </c:numCache>
            </c:numRef>
          </c:cat>
          <c:val>
            <c:numRef>
              <c:f>'4YrSummary'!$AE$24:$AE$30</c:f>
              <c:numCache>
                <c:formatCode>General</c:formatCode>
                <c:ptCount val="7"/>
                <c:pt idx="0">
                  <c:v>75.599999999999994</c:v>
                </c:pt>
                <c:pt idx="1">
                  <c:v>75.8</c:v>
                </c:pt>
                <c:pt idx="2">
                  <c:v>65.599999999999994</c:v>
                </c:pt>
                <c:pt idx="3">
                  <c:v>71.900000000000006</c:v>
                </c:pt>
                <c:pt idx="4">
                  <c:v>80.3</c:v>
                </c:pt>
                <c:pt idx="5">
                  <c:v>80.3</c:v>
                </c:pt>
                <c:pt idx="6">
                  <c:v>64.2</c:v>
                </c:pt>
              </c:numCache>
            </c:numRef>
          </c:val>
        </c:ser>
        <c:axId val="70863872"/>
        <c:axId val="70882048"/>
      </c:barChart>
      <c:catAx>
        <c:axId val="70863872"/>
        <c:scaling>
          <c:orientation val="minMax"/>
        </c:scaling>
        <c:axPos val="b"/>
        <c:numFmt formatCode="General" sourceLinked="1"/>
        <c:majorTickMark val="none"/>
        <c:tickLblPos val="nextTo"/>
        <c:crossAx val="70882048"/>
        <c:crosses val="autoZero"/>
        <c:auto val="1"/>
        <c:lblAlgn val="ctr"/>
        <c:lblOffset val="100"/>
      </c:catAx>
      <c:valAx>
        <c:axId val="70882048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% Students</a:t>
                </a:r>
                <a:r>
                  <a:rPr lang="en-US" baseline="0"/>
                  <a:t> Proficient</a:t>
                </a:r>
              </a:p>
            </c:rich>
          </c:tx>
          <c:layout/>
        </c:title>
        <c:numFmt formatCode="#,##0.0" sourceLinked="1"/>
        <c:majorTickMark val="none"/>
        <c:tickLblPos val="nextTo"/>
        <c:crossAx val="70863872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4-Year Summary Writing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'4YrSummary'!$AA$43</c:f>
              <c:strCache>
                <c:ptCount val="1"/>
                <c:pt idx="0">
                  <c:v>2009</c:v>
                </c:pt>
              </c:strCache>
            </c:strRef>
          </c:tx>
          <c:cat>
            <c:numRef>
              <c:f>'4YrSummary'!$Z$44:$Z$46</c:f>
              <c:numCache>
                <c:formatCode>General</c:formatCode>
                <c:ptCount val="3"/>
                <c:pt idx="0">
                  <c:v>5</c:v>
                </c:pt>
                <c:pt idx="1">
                  <c:v>8</c:v>
                </c:pt>
                <c:pt idx="2">
                  <c:v>11</c:v>
                </c:pt>
              </c:numCache>
            </c:numRef>
          </c:cat>
          <c:val>
            <c:numRef>
              <c:f>'4YrSummary'!$AA$44:$AA$46</c:f>
              <c:numCache>
                <c:formatCode>0.0</c:formatCode>
                <c:ptCount val="3"/>
                <c:pt idx="0">
                  <c:v>42.3</c:v>
                </c:pt>
                <c:pt idx="1">
                  <c:v>69.900000000000006</c:v>
                </c:pt>
                <c:pt idx="2">
                  <c:v>81</c:v>
                </c:pt>
              </c:numCache>
            </c:numRef>
          </c:val>
        </c:ser>
        <c:ser>
          <c:idx val="1"/>
          <c:order val="1"/>
          <c:tx>
            <c:strRef>
              <c:f>'4YrSummary'!$AB$43</c:f>
              <c:strCache>
                <c:ptCount val="1"/>
                <c:pt idx="0">
                  <c:v>2010</c:v>
                </c:pt>
              </c:strCache>
            </c:strRef>
          </c:tx>
          <c:cat>
            <c:numRef>
              <c:f>'4YrSummary'!$Z$44:$Z$46</c:f>
              <c:numCache>
                <c:formatCode>General</c:formatCode>
                <c:ptCount val="3"/>
                <c:pt idx="0">
                  <c:v>5</c:v>
                </c:pt>
                <c:pt idx="1">
                  <c:v>8</c:v>
                </c:pt>
                <c:pt idx="2">
                  <c:v>11</c:v>
                </c:pt>
              </c:numCache>
            </c:numRef>
          </c:cat>
          <c:val>
            <c:numRef>
              <c:f>'4YrSummary'!$AB$44:$AB$46</c:f>
              <c:numCache>
                <c:formatCode>0.0</c:formatCode>
                <c:ptCount val="3"/>
                <c:pt idx="0">
                  <c:v>68</c:v>
                </c:pt>
                <c:pt idx="1">
                  <c:v>76.8</c:v>
                </c:pt>
                <c:pt idx="2">
                  <c:v>79.7</c:v>
                </c:pt>
              </c:numCache>
            </c:numRef>
          </c:val>
        </c:ser>
        <c:ser>
          <c:idx val="2"/>
          <c:order val="2"/>
          <c:tx>
            <c:strRef>
              <c:f>'4YrSummary'!$AC$43</c:f>
              <c:strCache>
                <c:ptCount val="1"/>
                <c:pt idx="0">
                  <c:v>2011</c:v>
                </c:pt>
              </c:strCache>
            </c:strRef>
          </c:tx>
          <c:cat>
            <c:numRef>
              <c:f>'4YrSummary'!$Z$44:$Z$46</c:f>
              <c:numCache>
                <c:formatCode>General</c:formatCode>
                <c:ptCount val="3"/>
                <c:pt idx="0">
                  <c:v>5</c:v>
                </c:pt>
                <c:pt idx="1">
                  <c:v>8</c:v>
                </c:pt>
                <c:pt idx="2">
                  <c:v>11</c:v>
                </c:pt>
              </c:numCache>
            </c:numRef>
          </c:cat>
          <c:val>
            <c:numRef>
              <c:f>'4YrSummary'!$AC$44:$AC$46</c:f>
              <c:numCache>
                <c:formatCode>0.0</c:formatCode>
                <c:ptCount val="3"/>
                <c:pt idx="0">
                  <c:v>77</c:v>
                </c:pt>
                <c:pt idx="1">
                  <c:v>79.099999999999994</c:v>
                </c:pt>
                <c:pt idx="2">
                  <c:v>80.400000000000006</c:v>
                </c:pt>
              </c:numCache>
            </c:numRef>
          </c:val>
        </c:ser>
        <c:ser>
          <c:idx val="3"/>
          <c:order val="3"/>
          <c:tx>
            <c:strRef>
              <c:f>'4YrSummary'!$AD$43</c:f>
              <c:strCache>
                <c:ptCount val="1"/>
                <c:pt idx="0">
                  <c:v>2012</c:v>
                </c:pt>
              </c:strCache>
            </c:strRef>
          </c:tx>
          <c:cat>
            <c:numRef>
              <c:f>'4YrSummary'!$Z$44:$Z$46</c:f>
              <c:numCache>
                <c:formatCode>General</c:formatCode>
                <c:ptCount val="3"/>
                <c:pt idx="0">
                  <c:v>5</c:v>
                </c:pt>
                <c:pt idx="1">
                  <c:v>8</c:v>
                </c:pt>
                <c:pt idx="2">
                  <c:v>11</c:v>
                </c:pt>
              </c:numCache>
            </c:numRef>
          </c:cat>
          <c:val>
            <c:numRef>
              <c:f>'4YrSummary'!$AD$44:$AD$46</c:f>
              <c:numCache>
                <c:formatCode>0.0</c:formatCode>
                <c:ptCount val="3"/>
                <c:pt idx="0">
                  <c:v>78</c:v>
                </c:pt>
                <c:pt idx="1">
                  <c:v>77.400000000000006</c:v>
                </c:pt>
                <c:pt idx="2">
                  <c:v>86.4</c:v>
                </c:pt>
              </c:numCache>
            </c:numRef>
          </c:val>
        </c:ser>
        <c:axId val="70800128"/>
        <c:axId val="70801664"/>
      </c:barChart>
      <c:catAx>
        <c:axId val="70800128"/>
        <c:scaling>
          <c:orientation val="minMax"/>
        </c:scaling>
        <c:axPos val="b"/>
        <c:numFmt formatCode="General" sourceLinked="1"/>
        <c:majorTickMark val="none"/>
        <c:tickLblPos val="nextTo"/>
        <c:crossAx val="70801664"/>
        <c:crosses val="autoZero"/>
        <c:auto val="1"/>
        <c:lblAlgn val="ctr"/>
        <c:lblOffset val="100"/>
      </c:catAx>
      <c:valAx>
        <c:axId val="7080166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%</a:t>
                </a:r>
                <a:r>
                  <a:rPr lang="en-US" baseline="0"/>
                  <a:t> Students Proficient</a:t>
                </a:r>
              </a:p>
            </c:rich>
          </c:tx>
          <c:layout/>
        </c:title>
        <c:numFmt formatCode="0.0" sourceLinked="1"/>
        <c:majorTickMark val="none"/>
        <c:tickLblPos val="nextTo"/>
        <c:crossAx val="70800128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4-Year Summary Science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'4YrSummary'!$AA$62</c:f>
              <c:strCache>
                <c:ptCount val="1"/>
                <c:pt idx="0">
                  <c:v>2009</c:v>
                </c:pt>
              </c:strCache>
            </c:strRef>
          </c:tx>
          <c:cat>
            <c:numRef>
              <c:f>'4YrSummary'!$Z$63:$Z$65</c:f>
              <c:numCache>
                <c:formatCode>General</c:formatCode>
                <c:ptCount val="3"/>
                <c:pt idx="0">
                  <c:v>4</c:v>
                </c:pt>
                <c:pt idx="1">
                  <c:v>8</c:v>
                </c:pt>
                <c:pt idx="2">
                  <c:v>11</c:v>
                </c:pt>
              </c:numCache>
            </c:numRef>
          </c:cat>
          <c:val>
            <c:numRef>
              <c:f>'4YrSummary'!$AA$63:$AA$65</c:f>
              <c:numCache>
                <c:formatCode>0.0</c:formatCode>
                <c:ptCount val="3"/>
                <c:pt idx="0">
                  <c:v>91.8</c:v>
                </c:pt>
                <c:pt idx="1">
                  <c:v>58.2</c:v>
                </c:pt>
                <c:pt idx="2">
                  <c:v>23.9</c:v>
                </c:pt>
              </c:numCache>
            </c:numRef>
          </c:val>
        </c:ser>
        <c:ser>
          <c:idx val="1"/>
          <c:order val="1"/>
          <c:tx>
            <c:strRef>
              <c:f>'4YrSummary'!$AB$62</c:f>
              <c:strCache>
                <c:ptCount val="1"/>
                <c:pt idx="0">
                  <c:v>2010</c:v>
                </c:pt>
              </c:strCache>
            </c:strRef>
          </c:tx>
          <c:cat>
            <c:numRef>
              <c:f>'4YrSummary'!$Z$63:$Z$65</c:f>
              <c:numCache>
                <c:formatCode>General</c:formatCode>
                <c:ptCount val="3"/>
                <c:pt idx="0">
                  <c:v>4</c:v>
                </c:pt>
                <c:pt idx="1">
                  <c:v>8</c:v>
                </c:pt>
                <c:pt idx="2">
                  <c:v>11</c:v>
                </c:pt>
              </c:numCache>
            </c:numRef>
          </c:cat>
          <c:val>
            <c:numRef>
              <c:f>'4YrSummary'!$AB$63:$AB$65</c:f>
              <c:numCache>
                <c:formatCode>0.0</c:formatCode>
                <c:ptCount val="3"/>
                <c:pt idx="0">
                  <c:v>81.599999999999994</c:v>
                </c:pt>
                <c:pt idx="1">
                  <c:v>57</c:v>
                </c:pt>
                <c:pt idx="2">
                  <c:v>40.6</c:v>
                </c:pt>
              </c:numCache>
            </c:numRef>
          </c:val>
        </c:ser>
        <c:ser>
          <c:idx val="2"/>
          <c:order val="2"/>
          <c:tx>
            <c:strRef>
              <c:f>'4YrSummary'!$AC$62</c:f>
              <c:strCache>
                <c:ptCount val="1"/>
                <c:pt idx="0">
                  <c:v>2011</c:v>
                </c:pt>
              </c:strCache>
            </c:strRef>
          </c:tx>
          <c:cat>
            <c:numRef>
              <c:f>'4YrSummary'!$Z$63:$Z$65</c:f>
              <c:numCache>
                <c:formatCode>General</c:formatCode>
                <c:ptCount val="3"/>
                <c:pt idx="0">
                  <c:v>4</c:v>
                </c:pt>
                <c:pt idx="1">
                  <c:v>8</c:v>
                </c:pt>
                <c:pt idx="2">
                  <c:v>11</c:v>
                </c:pt>
              </c:numCache>
            </c:numRef>
          </c:cat>
          <c:val>
            <c:numRef>
              <c:f>'4YrSummary'!$AC$63:$AC$65</c:f>
              <c:numCache>
                <c:formatCode>0.0</c:formatCode>
                <c:ptCount val="3"/>
                <c:pt idx="0">
                  <c:v>83.2</c:v>
                </c:pt>
                <c:pt idx="1">
                  <c:v>70</c:v>
                </c:pt>
                <c:pt idx="2">
                  <c:v>24.5</c:v>
                </c:pt>
              </c:numCache>
            </c:numRef>
          </c:val>
        </c:ser>
        <c:ser>
          <c:idx val="3"/>
          <c:order val="3"/>
          <c:tx>
            <c:strRef>
              <c:f>'4YrSummary'!$AD$62</c:f>
              <c:strCache>
                <c:ptCount val="1"/>
                <c:pt idx="0">
                  <c:v>2012</c:v>
                </c:pt>
              </c:strCache>
            </c:strRef>
          </c:tx>
          <c:cat>
            <c:numRef>
              <c:f>'4YrSummary'!$Z$63:$Z$65</c:f>
              <c:numCache>
                <c:formatCode>General</c:formatCode>
                <c:ptCount val="3"/>
                <c:pt idx="0">
                  <c:v>4</c:v>
                </c:pt>
                <c:pt idx="1">
                  <c:v>8</c:v>
                </c:pt>
                <c:pt idx="2">
                  <c:v>11</c:v>
                </c:pt>
              </c:numCache>
            </c:numRef>
          </c:cat>
          <c:val>
            <c:numRef>
              <c:f>'4YrSummary'!$AD$63:$AD$65</c:f>
              <c:numCache>
                <c:formatCode>General</c:formatCode>
                <c:ptCount val="3"/>
                <c:pt idx="0" formatCode="0.0">
                  <c:v>80</c:v>
                </c:pt>
                <c:pt idx="1">
                  <c:v>67.2</c:v>
                </c:pt>
                <c:pt idx="2">
                  <c:v>42.9</c:v>
                </c:pt>
              </c:numCache>
            </c:numRef>
          </c:val>
        </c:ser>
        <c:axId val="70838528"/>
        <c:axId val="72220672"/>
      </c:barChart>
      <c:catAx>
        <c:axId val="70838528"/>
        <c:scaling>
          <c:orientation val="minMax"/>
        </c:scaling>
        <c:axPos val="b"/>
        <c:numFmt formatCode="General" sourceLinked="1"/>
        <c:majorTickMark val="none"/>
        <c:tickLblPos val="nextTo"/>
        <c:crossAx val="72220672"/>
        <c:crosses val="autoZero"/>
        <c:auto val="1"/>
        <c:lblAlgn val="ctr"/>
        <c:lblOffset val="100"/>
      </c:catAx>
      <c:valAx>
        <c:axId val="72220672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%</a:t>
                </a:r>
                <a:r>
                  <a:rPr lang="en-US" baseline="0"/>
                  <a:t> Students Proficient</a:t>
                </a:r>
                <a:endParaRPr lang="en-US"/>
              </a:p>
            </c:rich>
          </c:tx>
          <c:layout/>
        </c:title>
        <c:numFmt formatCode="0.0" sourceLinked="1"/>
        <c:majorTickMark val="none"/>
        <c:tickLblPos val="nextTo"/>
        <c:crossAx val="70838528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</c:chart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0.59259</cdr:x>
      <cdr:y>0.14416</cdr:y>
    </cdr:from>
    <cdr:to>
      <cdr:x>0.81481</cdr:x>
      <cdr:y>0.26201</cdr:y>
    </cdr:to>
    <cdr:sp macro="" textlink="">
      <cdr:nvSpPr>
        <cdr:cNvPr id="4" name="Straight Arrow Connector 3"/>
        <cdr:cNvSpPr/>
      </cdr:nvSpPr>
      <cdr:spPr>
        <a:xfrm xmlns:a="http://schemas.openxmlformats.org/drawingml/2006/main">
          <a:off x="4876800" y="652462"/>
          <a:ext cx="1828800" cy="533400"/>
        </a:xfrm>
        <a:prstGeom xmlns:a="http://schemas.openxmlformats.org/drawingml/2006/main" prst="straightConnector1">
          <a:avLst/>
        </a:prstGeom>
        <a:ln xmlns:a="http://schemas.openxmlformats.org/drawingml/2006/main" w="57150">
          <a:solidFill>
            <a:srgbClr val="FF0000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0.7963</cdr:x>
      <cdr:y>0.19467</cdr:y>
    </cdr:from>
    <cdr:to>
      <cdr:x>0.89815</cdr:x>
      <cdr:y>0.36303</cdr:y>
    </cdr:to>
    <cdr:sp macro="" textlink="">
      <cdr:nvSpPr>
        <cdr:cNvPr id="5" name="Explosion 2 4"/>
        <cdr:cNvSpPr/>
      </cdr:nvSpPr>
      <cdr:spPr>
        <a:xfrm xmlns:a="http://schemas.openxmlformats.org/drawingml/2006/main">
          <a:off x="6553200" y="881062"/>
          <a:ext cx="838200" cy="762000"/>
        </a:xfrm>
        <a:prstGeom xmlns:a="http://schemas.openxmlformats.org/drawingml/2006/main" prst="irregularSeal2">
          <a:avLst/>
        </a:prstGeom>
        <a:noFill xmlns:a="http://schemas.openxmlformats.org/drawingml/2006/main"/>
        <a:ln xmlns:a="http://schemas.openxmlformats.org/drawingml/2006/main" w="28575">
          <a:solidFill>
            <a:srgbClr val="FF0000"/>
          </a:solidFill>
        </a:ln>
      </cdr:spPr>
      <cdr:style>
        <a:lnRef xmlns:a="http://schemas.openxmlformats.org/drawingml/2006/main" idx="1">
          <a:schemeClr val="accent5"/>
        </a:lnRef>
        <a:fillRef xmlns:a="http://schemas.openxmlformats.org/drawingml/2006/main" idx="2">
          <a:schemeClr val="accent5"/>
        </a:fillRef>
        <a:effectRef xmlns:a="http://schemas.openxmlformats.org/drawingml/2006/main" idx="1">
          <a:schemeClr val="accent5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F0506AB4-7510-4578-9895-B7718D77D200}" type="datetimeFigureOut">
              <a:rPr lang="en-US" smtClean="0"/>
              <a:pPr/>
              <a:t>8/1/2012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5B22662-5474-41FA-95F5-0220001B4A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9922EEE-F4D5-4B5B-B1BF-CD9658718EDA}" type="datetimeFigureOut">
              <a:rPr lang="en-US" smtClean="0"/>
              <a:pPr/>
              <a:t>8/1/2012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FE6FD55-F3AB-4788-819A-95DF8A8FC7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922EEE-F4D5-4B5B-B1BF-CD9658718EDA}" type="datetimeFigureOut">
              <a:rPr lang="en-US" smtClean="0"/>
              <a:pPr/>
              <a:t>8/1/2012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E6FD55-F3AB-4788-819A-95DF8A8FC7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922EEE-F4D5-4B5B-B1BF-CD9658718EDA}" type="datetimeFigureOut">
              <a:rPr lang="en-US" smtClean="0"/>
              <a:pPr/>
              <a:t>8/1/2012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E6FD55-F3AB-4788-819A-95DF8A8FC7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922EEE-F4D5-4B5B-B1BF-CD9658718EDA}" type="datetimeFigureOut">
              <a:rPr lang="en-US" smtClean="0"/>
              <a:pPr/>
              <a:t>8/1/2012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E6FD55-F3AB-4788-819A-95DF8A8FC7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922EEE-F4D5-4B5B-B1BF-CD9658718EDA}" type="datetimeFigureOut">
              <a:rPr lang="en-US" smtClean="0"/>
              <a:pPr/>
              <a:t>8/1/2012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E6FD55-F3AB-4788-819A-95DF8A8FC7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922EEE-F4D5-4B5B-B1BF-CD9658718EDA}" type="datetimeFigureOut">
              <a:rPr lang="en-US" smtClean="0"/>
              <a:pPr/>
              <a:t>8/1/2012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E6FD55-F3AB-4788-819A-95DF8A8FC7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922EEE-F4D5-4B5B-B1BF-CD9658718EDA}" type="datetimeFigureOut">
              <a:rPr lang="en-US" smtClean="0"/>
              <a:pPr/>
              <a:t>8/1/2012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E6FD55-F3AB-4788-819A-95DF8A8FC7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922EEE-F4D5-4B5B-B1BF-CD9658718EDA}" type="datetimeFigureOut">
              <a:rPr lang="en-US" smtClean="0"/>
              <a:pPr/>
              <a:t>8/1/2012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E6FD55-F3AB-4788-819A-95DF8A8FC7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922EEE-F4D5-4B5B-B1BF-CD9658718EDA}" type="datetimeFigureOut">
              <a:rPr lang="en-US" smtClean="0"/>
              <a:pPr/>
              <a:t>8/1/2012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E6FD55-F3AB-4788-819A-95DF8A8FC7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9922EEE-F4D5-4B5B-B1BF-CD9658718EDA}" type="datetimeFigureOut">
              <a:rPr lang="en-US" smtClean="0"/>
              <a:pPr/>
              <a:t>8/1/2012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E6FD55-F3AB-4788-819A-95DF8A8FC7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9922EEE-F4D5-4B5B-B1BF-CD9658718EDA}" type="datetimeFigureOut">
              <a:rPr lang="en-US" smtClean="0"/>
              <a:pPr/>
              <a:t>8/1/2012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FE6FD55-F3AB-4788-819A-95DF8A8FC7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9922EEE-F4D5-4B5B-B1BF-CD9658718EDA}" type="datetimeFigureOut">
              <a:rPr lang="en-US" smtClean="0"/>
              <a:pPr/>
              <a:t>8/1/2012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FE6FD55-F3AB-4788-819A-95DF8A8FC75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RtII_MWHS_Model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2012 PSSA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Adequate Yearly Progress Academic Performance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Other Measures of </a:t>
            </a:r>
            <a:br>
              <a:rPr lang="en-US" dirty="0" smtClean="0"/>
            </a:br>
            <a:r>
              <a:rPr lang="en-US" dirty="0" smtClean="0"/>
              <a:t>Adequate Yearly Progress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74837"/>
            <a:ext cx="8229600" cy="4525963"/>
          </a:xfrm>
        </p:spPr>
        <p:txBody>
          <a:bodyPr/>
          <a:lstStyle/>
          <a:p>
            <a:r>
              <a:rPr lang="en-US" dirty="0" smtClean="0"/>
              <a:t>Test Participation = 95%</a:t>
            </a:r>
          </a:p>
          <a:p>
            <a:r>
              <a:rPr lang="en-US" dirty="0" smtClean="0"/>
              <a:t>Attendance Rate = 90%</a:t>
            </a:r>
          </a:p>
          <a:p>
            <a:r>
              <a:rPr lang="en-US" dirty="0" smtClean="0"/>
              <a:t>Graduation Rate = 85%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Ways of Making AYP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Meet the Benchmark (2012: M=78%; R=81%)</a:t>
            </a:r>
          </a:p>
          <a:p>
            <a:endParaRPr lang="en-US" dirty="0" smtClean="0"/>
          </a:p>
          <a:p>
            <a:r>
              <a:rPr lang="en-US" dirty="0" smtClean="0"/>
              <a:t>Confidence Interval - Maybe not a typical year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Safe Harbor - 10% reduction in # of below proficient students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Safe Harbor + Confidence Interval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Growth Model - Students are on the path to proficiency  as evidence by scores across multiple grade levels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Important to keep subgroups in mind &gt;=40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 vert="horz" rtlCol="0" anchor="ctr"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en-US" dirty="0" smtClean="0"/>
              <a:t>2009-2012 </a:t>
            </a:r>
            <a:r>
              <a:rPr lang="en-US" dirty="0" smtClean="0"/>
              <a:t>Mathematics </a:t>
            </a:r>
            <a:r>
              <a:rPr lang="en-US" dirty="0" smtClean="0"/>
              <a:t>Scores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2009-2012 Reading Scores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2009-2012 Writing Scores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2009-2012 Science Scores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Reorganization of curriculum council to focus on specific areas of need</a:t>
            </a:r>
          </a:p>
          <a:p>
            <a:r>
              <a:rPr lang="en-US" dirty="0" smtClean="0"/>
              <a:t>Continuation of writing workshop &amp; transition into reading</a:t>
            </a:r>
          </a:p>
          <a:p>
            <a:r>
              <a:rPr lang="en-US" dirty="0" smtClean="0"/>
              <a:t>MWHS school improvement teams</a:t>
            </a:r>
          </a:p>
          <a:p>
            <a:pPr lvl="1"/>
            <a:r>
              <a:rPr lang="en-US" dirty="0" smtClean="0"/>
              <a:t>Professional development</a:t>
            </a:r>
          </a:p>
          <a:p>
            <a:pPr lvl="1"/>
            <a:r>
              <a:rPr lang="en-US" dirty="0" smtClean="0"/>
              <a:t>Curriculum, instruction, and assessment </a:t>
            </a:r>
            <a:r>
              <a:rPr lang="en-US" dirty="0" err="1" smtClean="0">
                <a:hlinkClick r:id="rId2" action="ppaction://hlinkfile"/>
              </a:rPr>
              <a:t>RtII</a:t>
            </a:r>
            <a:endParaRPr lang="en-US" dirty="0" smtClean="0"/>
          </a:p>
          <a:p>
            <a:pPr lvl="1"/>
            <a:r>
              <a:rPr lang="en-US" dirty="0" smtClean="0"/>
              <a:t>Student focus </a:t>
            </a:r>
          </a:p>
          <a:p>
            <a:pPr lvl="1"/>
            <a:r>
              <a:rPr lang="en-US" dirty="0" smtClean="0"/>
              <a:t>Administrative management</a:t>
            </a:r>
          </a:p>
          <a:p>
            <a:r>
              <a:rPr lang="en-US" dirty="0" smtClean="0"/>
              <a:t>Integration of Keystone exams</a:t>
            </a:r>
          </a:p>
          <a:p>
            <a:pPr lvl="1"/>
            <a:r>
              <a:rPr lang="en-US" dirty="0" smtClean="0"/>
              <a:t>Algebra I, Literature, Biology</a:t>
            </a:r>
          </a:p>
          <a:p>
            <a:r>
              <a:rPr lang="en-US" dirty="0" smtClean="0"/>
              <a:t>Technology</a:t>
            </a:r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Areas of Focus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318</TotalTime>
  <Words>185</Words>
  <Application>Microsoft Office PowerPoint</Application>
  <PresentationFormat>On-screen Show (4:3)</PresentationFormat>
  <Paragraphs>43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Concourse</vt:lpstr>
      <vt:lpstr>2012 PSSA Report</vt:lpstr>
      <vt:lpstr>Adequate Yearly Progress Academic Performance</vt:lpstr>
      <vt:lpstr>Other Measures of  Adequate Yearly Progress</vt:lpstr>
      <vt:lpstr>Ways of Making AYP</vt:lpstr>
      <vt:lpstr>2009-2012 Mathematics Scores</vt:lpstr>
      <vt:lpstr>2009-2012 Reading Scores</vt:lpstr>
      <vt:lpstr>2009-2012 Writing Scores</vt:lpstr>
      <vt:lpstr>2009-2012 Science Scores</vt:lpstr>
      <vt:lpstr>Areas of Focus</vt:lpstr>
    </vt:vector>
  </TitlesOfParts>
  <Company>Midd-West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daphnesnook</dc:creator>
  <cp:lastModifiedBy>daphnesnook</cp:lastModifiedBy>
  <cp:revision>27</cp:revision>
  <dcterms:created xsi:type="dcterms:W3CDTF">2012-07-30T16:14:00Z</dcterms:created>
  <dcterms:modified xsi:type="dcterms:W3CDTF">2012-08-01T16:50:23Z</dcterms:modified>
</cp:coreProperties>
</file>